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1444" r:id="rId5"/>
    <p:sldId id="1445" r:id="rId6"/>
    <p:sldId id="1450" r:id="rId7"/>
    <p:sldId id="1447" r:id="rId8"/>
    <p:sldId id="1451" r:id="rId9"/>
    <p:sldId id="1446" r:id="rId10"/>
    <p:sldId id="144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F4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45D6FC-E2E0-4A1B-2A84-92CB29ABD15D}" v="87" dt="2025-08-12T20:06:23.623"/>
    <p1510:client id="{9BA0571C-2F14-4AB3-8ABB-9993BE26DC23}" v="434" dt="2025-08-12T20:31:56.894"/>
    <p1510:client id="{C92806D5-1C66-4DDE-B2E6-35507A5667F9}" v="523" dt="2025-08-13T11:21:12.964"/>
    <p1510:client id="{E206EC1B-AEC6-6F48-96DB-4D0FFB40DE39}" v="2" dt="2025-08-12T21:22:59.9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50507" autoAdjust="0"/>
  </p:normalViewPr>
  <p:slideViewPr>
    <p:cSldViewPr snapToGrid="0">
      <p:cViewPr varScale="1">
        <p:scale>
          <a:sx n="63" d="100"/>
          <a:sy n="63" d="100"/>
        </p:scale>
        <p:origin x="78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sv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243B5-9E3F-8842-B016-CC843812CC2D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912F0F-6D49-CD41-A9B9-9457A351BB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72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su.mediaspace.kaltura.com/media/ICDS+Rates+Presentation+-+Dec+6+2024/1_abg6k8z3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icds.psu.edu/new-icds-rates-and-payment-model-2025/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su.mediaspace.kaltura.com/media/ICDS+Rates+Presentation+-+Dec+6+2024/1_abg6k8z3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icds.psu.edu/new-icds-rates-and-payment-model-2025/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su.mediaspace.kaltura.com/media/ICDS+Rates+Presentation+-+Dec+6+2024/1_abg6k8z3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icds.psu.edu/new-icds-rates-and-payment-model-2025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UNDERLYING INFRASTRUCTURE TO SUPPORT BIG DATA/AI/ML AND PREDICTIVE MODELING</a:t>
            </a:r>
          </a:p>
          <a:p>
            <a:endParaRPr lang="en-US" b="1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/>
              <a:t>ICDS has begun a project on the “VIRTUOUS CYCLE OF INFRASTRUCTURE”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1"/>
              <a:t>Looking for bottlenecks in compute efficiency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1"/>
              <a:t>To do this: collecting data on infrastructure usage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1"/>
              <a:t>Use AI 4 CI to develop vision of how to improve the system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1"/>
              <a:t>Similar approach for Westinghouse aging reactors? Need data to identify reactor efficiency issues, need for maintenance, other?</a:t>
            </a:r>
          </a:p>
          <a:p>
            <a:endParaRPr lang="en-US" b="1"/>
          </a:p>
          <a:p>
            <a:r>
              <a:rPr lang="en-US" b="1">
                <a:highlight>
                  <a:srgbClr val="FFFF00"/>
                </a:highlight>
              </a:rPr>
              <a:t>ROAR COLLAB CPUs:</a:t>
            </a:r>
          </a:p>
          <a:p>
            <a:pPr marL="628650" marR="0" lvl="1" indent="-17145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Currently have 8,064 Intel Xeon Gold Processor cores </a:t>
            </a:r>
            <a:r>
              <a:rPr lang="en-US" sz="1200"/>
              <a:t>(3.0 GHz) w. 48 cores/node and 384 GB RAM per node</a:t>
            </a:r>
          </a:p>
          <a:p>
            <a:pPr marL="628650" lvl="1" indent="-171450" fontAlgn="base">
              <a:buFont typeface="Arial" panose="020B0604020202020204" pitchFamily="34" charset="0"/>
              <a:buChar char="•"/>
            </a:pPr>
            <a:r>
              <a:rPr lang="en-US" sz="1200"/>
              <a:t>Fall 2022: additional 8,064, w. 512GB RAM/node</a:t>
            </a:r>
          </a:p>
          <a:p>
            <a:pPr fontAlgn="base"/>
            <a:r>
              <a:rPr lang="en-US" b="1"/>
              <a:t>ROAR COLLAB </a:t>
            </a:r>
            <a:r>
              <a:rPr lang="en-US" sz="1200" b="1"/>
              <a:t>GPUs:</a:t>
            </a:r>
          </a:p>
          <a:p>
            <a:pPr marL="914400" marR="0" lvl="1" indent="-4572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3100" b="1"/>
              <a:t>Currently have 38 Nvidia A100 GPUs </a:t>
            </a:r>
            <a:r>
              <a:rPr lang="en-US" sz="3100"/>
              <a:t>– 2 GPU’s/node (</a:t>
            </a:r>
            <a:r>
              <a:rPr lang="en-US" sz="2700"/>
              <a:t>3.0 GHz) w. </a:t>
            </a:r>
            <a:r>
              <a:rPr lang="en-US" sz="2800"/>
              <a:t>48 cores/node and 384 GB RAM per node</a:t>
            </a:r>
            <a:endParaRPr lang="en-US" sz="2700"/>
          </a:p>
          <a:p>
            <a:pPr marL="914400" marR="0" lvl="1" indent="-4572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700"/>
              <a:t>38 w. additional 40 per year for next 3 years</a:t>
            </a:r>
          </a:p>
          <a:p>
            <a:endParaRPr lang="en-US"/>
          </a:p>
          <a:p>
            <a:r>
              <a:rPr lang="en-US" b="1"/>
              <a:t>“STANDARD” ROAR CPUs: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CPU nodes: 9,216 BASIC; 13,248 STANDARD; 880 HIGH MEMORY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1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Total CPU only cores: 23,344</a:t>
            </a:r>
            <a:endParaRPr lang="en-US" sz="1200" b="0" i="0" u="none" strike="noStrike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b="1"/>
              <a:t>“STANDARD” ROAR </a:t>
            </a:r>
            <a:r>
              <a:rPr lang="en-US" sz="1200" b="1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GPUs 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Dual K80: 13                        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Single P100: 77                   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Dual P100: 14                     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Quad P100: 6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b="1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Total GPU count: 155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C279F-0DC4-47E0-BB73-257F5D1DF74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8779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88F94E-4A4E-907F-19F2-A70E2C8EF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A6E4E6-FF1D-0ACD-873A-8DE35182E17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CECF02-58ED-DE26-6A32-E88A0D9FDC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953FB-DC27-D5D6-8516-EEDB7B7AC6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C279F-0DC4-47E0-BB73-257F5D1DF7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5602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E74F6D-020C-C380-2911-F1AA5D5C9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276287-9CCD-7EDF-1D16-4ADD264EEA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12D89F-4673-0354-8BBC-F6986A0547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Slide Data Source:</a:t>
            </a:r>
            <a:r>
              <a:rPr lang="en-US" b="0"/>
              <a:t> https://www.icds.psu.edu/service-details/</a:t>
            </a:r>
            <a:br>
              <a:rPr lang="en-US" b="0"/>
            </a:br>
            <a:br>
              <a:rPr lang="en-US" b="0"/>
            </a:br>
            <a:r>
              <a:rPr lang="en-US" b="1"/>
              <a:t>Additional information:</a:t>
            </a:r>
            <a:br>
              <a:rPr lang="en-US" b="0"/>
            </a:b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Guido and Wolf’s video is hosted on PSU’s Kaltura site, here: </a:t>
            </a:r>
            <a:r>
              <a:rPr lang="en-US" sz="1200" u="sng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https://psu.mediaspace.kaltura.com/media/ICDS+Rates+Presentation+-+Dec+6+2024/1_abg6k8z3</a:t>
            </a:r>
            <a:br>
              <a:rPr lang="en-US" b="0"/>
            </a:br>
            <a:br>
              <a:rPr lang="en-US" b="0"/>
            </a:b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 the lead up and immediate transition we maintained this separate page. The content changed MANY times- here’s it’s last incarnation: </a:t>
            </a:r>
            <a:r>
              <a:rPr lang="en-US" sz="1200" u="sng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https://www.icds.psu.edu/new-icds-rates-and-payment-model-2025/</a:t>
            </a:r>
            <a:endParaRPr lang="en-US" b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CC4148-A34A-9292-BFDE-423A8295DB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C279F-0DC4-47E0-BB73-257F5D1DF7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720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8FD97A-2689-0096-7BBF-BB63057B48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A144F4-C09E-C0C5-D82F-02994C1C65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6FDE2C-2A1D-373D-DAD8-BF1DC7E30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Slide Data Source:</a:t>
            </a:r>
            <a:r>
              <a:rPr lang="en-US" b="0"/>
              <a:t> https://www.icds.psu.edu/service-details/</a:t>
            </a:r>
            <a:br>
              <a:rPr lang="en-US" b="0"/>
            </a:br>
            <a:br>
              <a:rPr lang="en-US" b="0"/>
            </a:br>
            <a:r>
              <a:rPr lang="en-US" b="1"/>
              <a:t>Additional information:</a:t>
            </a:r>
            <a:br>
              <a:rPr lang="en-US" b="0"/>
            </a:b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Guido and Wolf’s video is hosted on PSU’s Kaltura site, here: </a:t>
            </a:r>
            <a:r>
              <a:rPr lang="en-US" sz="1200" u="sng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https://psu.mediaspace.kaltura.com/media/ICDS+Rates+Presentation+-+Dec+6+2024/1_abg6k8z3</a:t>
            </a:r>
            <a:br>
              <a:rPr lang="en-US" b="0"/>
            </a:br>
            <a:br>
              <a:rPr lang="en-US" b="0"/>
            </a:b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 the lead up and immediate transition we maintained this separate page. The content changed MANY times- here’s it’s last incarnation: </a:t>
            </a:r>
            <a:r>
              <a:rPr lang="en-US" sz="1200" u="sng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https://www.icds.psu.edu/new-icds-rates-and-payment-model-2025/</a:t>
            </a:r>
            <a:endParaRPr lang="en-US" b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65706E-C1A7-703D-6388-756D7B1F94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C279F-0DC4-47E0-BB73-257F5D1DF74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98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E6CE6-6675-D81A-C41E-65DBEEA6E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4A490B-322B-B465-1B89-8C68EEEA3D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0FDDA6-A8B1-5FA1-8218-76D2BDB78C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F2A00-08B0-C8D4-CE2A-D32F450CF8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C279F-0DC4-47E0-BB73-257F5D1DF74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175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59EBEF-375B-4DE2-AF97-7E76DFE1D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D3BBF5-55E6-E645-15DD-CC11494008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7E7F75-877C-8520-D44C-2E2B0F4D9C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Slide Data Source:</a:t>
            </a:r>
            <a:r>
              <a:rPr lang="en-US" b="0"/>
              <a:t> https://www.icds.psu.edu/service-details/</a:t>
            </a:r>
            <a:br>
              <a:rPr lang="en-US" b="0"/>
            </a:br>
            <a:br>
              <a:rPr lang="en-US" b="0"/>
            </a:br>
            <a:r>
              <a:rPr lang="en-US" b="1"/>
              <a:t>Additional information:</a:t>
            </a:r>
            <a:br>
              <a:rPr lang="en-US" b="0"/>
            </a:b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Guido and Wolf’s video is hosted on PSU’s Kaltura site, here: </a:t>
            </a:r>
            <a:r>
              <a:rPr lang="en-US" sz="1200" u="sng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https://psu.mediaspace.kaltura.com/media/ICDS+Rates+Presentation+-+Dec+6+2024/1_abg6k8z3</a:t>
            </a:r>
            <a:br>
              <a:rPr lang="en-US" b="0"/>
            </a:br>
            <a:br>
              <a:rPr lang="en-US" b="0"/>
            </a:b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 the lead up and immediate transition we maintained this separate page. The content changed MANY times- here’s it’s last incarnation: </a:t>
            </a:r>
            <a:r>
              <a:rPr lang="en-US" sz="1200" u="sng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https://www.icds.psu.edu/new-icds-rates-and-payment-model-2025/</a:t>
            </a:r>
            <a:endParaRPr lang="en-US" b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502C4-6947-9549-D1B0-3077C1ED44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AC279F-0DC4-47E0-BB73-257F5D1DF74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23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6C95F-2B0C-B31E-B5F6-CEE485C899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F719A1-B0DE-E01D-DE6C-144B8A30D9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49600-B25A-AB23-D09E-E5A0FBD6E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E37576-73FF-5F2C-B504-BBFA94173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380F2-A427-330C-DFF6-7D259196A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14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69D49-B58F-FCED-F80A-596905507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CDA54-7EC4-718C-D87F-1A3F1B3E87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1BC1D-A580-A28B-0C78-6394686FC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9CD1F-A1AC-524C-E0BA-5ABE1C58A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2D581-279E-F54A-004B-86D76F0EC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787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118AD0-C387-01BD-55E3-A45A8CFEC1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6F6BE1-800D-CB7D-75DF-9EE5641B6E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9C6B4-4F65-1AA0-19BE-1561F0FD7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6BB04-6E83-3F6E-74E4-CA8152019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4CC8D-9BF7-6C59-28EF-7DB02D990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61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6AB9-895D-835E-4CB9-BAEC21D6A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14E456-A5B7-C30D-100A-6D64D2AD4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0C5A9-75A8-4989-8C8E-8DC773C77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9C447-C0DE-2967-F75F-C994CAE42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688F0-56D1-2873-4FBF-CB54D7E56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105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94740-1292-59E0-FA47-20C25A9D1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E956C1-32DF-A895-40A5-6354C365B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C7E06-59C5-9778-1EA2-05419EF57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5072F-2164-D6EC-BB10-77C23747C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EDB41-B4CD-58C2-9823-72B557462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28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6C69A-4CD7-9FF1-8266-CDE548114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6BAE0-724D-4B26-6F3C-3473C6659D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09F6C0-B83C-433D-CEBC-65FA77EA8F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436C8-B701-5E7F-9DD3-7B7137704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828F1C-F130-1409-C0CF-C0471B21E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D78479-B263-E75E-4502-70AEA638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41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55662-CFDA-EF19-B39C-8A91CC44C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41EF8-895F-ED43-92C9-E3337742E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B266C8-51F2-42A4-D92A-1FA70C7B1A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23FE8A-80ED-2498-EE22-1A93E7E9F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539295-0F56-10AE-CD3F-2B6384EEA8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2BB2EC-0733-3E80-F2AD-D1BE223A5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A775ED-275E-8929-43EC-F2B6682C6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2609F4-2974-54A0-FE54-DCCBF80CC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635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28263-3CC3-6913-5A5D-4E20D7255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B15F28-BEE4-CD30-4D29-A77B3577E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A57205-6757-3211-65B8-B0E889E13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754934-9203-34F3-5BB2-355FDE25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38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65C8C-73EA-FE29-7633-13A3ABC40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925BB9-B5EC-7D90-6C70-486BF4E72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7373BD-AC83-F6AA-83F5-3A4C74FB9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203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103C4-8793-13AE-AE53-8C642916E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1F03D-7207-41C9-6C2A-621CD8EDE2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9A881-6DAE-AE82-945E-FC7BFC7847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794B2-6281-7536-2E1F-6623849BF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960AFC-21C3-7072-63CE-C2DF6B203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69867-259D-B35E-800A-CBDC9F1A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66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D5F3F-D6E4-65B8-65E3-3415FAC2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F6AF38-03E4-C3B7-7C89-56B05AF04E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746B06-5647-64A7-256F-59D7D27D32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A3C126-A110-5406-6093-802921A8D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5E883A-9AB2-2C77-65D3-B4FA09210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4458E9-293F-7BDD-78E1-D798D17B4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497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F1FA7-FC89-DF1D-C74D-FC7C65339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F7B78A-DF24-04C3-4E47-0B0D172249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5FDD3-8036-47AD-B53B-6F610CA52C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612F56-B5A4-4244-B683-6CBADA016EDC}" type="datetimeFigureOut">
              <a:rPr lang="en-US" smtClean="0"/>
              <a:t>8/13/2025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389AE-1AFB-22B3-D32A-46FF9794EB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4EE96-1322-BC1F-F2AF-0B107212DC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03C1E8-2A3C-2749-9550-B1E239BF7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183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e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D1E1DD2-97A7-799E-665F-56B6B7B424AD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38200" y="1645145"/>
            <a:ext cx="5040000" cy="288000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31C5378-0D72-1E7D-9178-C899CB24E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78308" y="4724277"/>
            <a:ext cx="8229600" cy="14067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latin typeface="Rockwell"/>
              </a:rPr>
              <a:t>1,100 PIs and 6,000+ Users</a:t>
            </a:r>
          </a:p>
          <a:p>
            <a:r>
              <a:rPr lang="en-US" dirty="0">
                <a:latin typeface="Rockwell"/>
              </a:rPr>
              <a:t>40,000+ CPU Cores and 175+ Nvidia GPUs</a:t>
            </a:r>
          </a:p>
          <a:p>
            <a:r>
              <a:rPr lang="en-US" dirty="0">
                <a:latin typeface="Rockwell"/>
              </a:rPr>
              <a:t>&gt;8PB of Active Storage for Research Data</a:t>
            </a:r>
          </a:p>
          <a:p>
            <a:pPr marL="0" indent="0">
              <a:buNone/>
            </a:pPr>
            <a:endParaRPr lang="en-US" dirty="0">
              <a:latin typeface="Rockwell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5F082E4-05FF-6DD3-A0E6-96B14D3A0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106931"/>
            <a:ext cx="11027079" cy="1296000"/>
          </a:xfrm>
        </p:spPr>
        <p:txBody>
          <a:bodyPr>
            <a:normAutofit/>
          </a:bodyPr>
          <a:lstStyle/>
          <a:p>
            <a:r>
              <a:rPr lang="en-US" sz="3600" b="1">
                <a:latin typeface="Rockwell"/>
              </a:rPr>
              <a:t>ICDS Roar research computing and data facility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95E695C-1E52-506E-85BE-ABB9AE44D5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>
          <a:xfrm>
            <a:off x="6448559" y="1645145"/>
            <a:ext cx="5118959" cy="2880000"/>
          </a:xfrm>
          <a:prstGeom prst="rect">
            <a:avLst/>
          </a:prstGeom>
          <a:noFill/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7FDAEF1-7A1C-3DE7-7286-FDF2E807E9F3}"/>
              </a:ext>
            </a:extLst>
          </p:cNvPr>
          <p:cNvCxnSpPr>
            <a:cxnSpLocks/>
          </p:cNvCxnSpPr>
          <p:nvPr/>
        </p:nvCxnSpPr>
        <p:spPr>
          <a:xfrm>
            <a:off x="540000" y="1260000"/>
            <a:ext cx="10800000" cy="41188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814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9C0AF7-5AAF-5C7C-D473-1CF0A826BE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9CE3794E-F749-897A-E494-2243CA4AE586}"/>
              </a:ext>
            </a:extLst>
          </p:cNvPr>
          <p:cNvSpPr txBox="1">
            <a:spLocks/>
          </p:cNvSpPr>
          <p:nvPr/>
        </p:nvSpPr>
        <p:spPr>
          <a:xfrm>
            <a:off x="504192" y="284530"/>
            <a:ext cx="10515600" cy="1098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>
                <a:latin typeface="Rockwell"/>
              </a:rPr>
              <a:t>ICDS Roar Storage Offerings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95B6DDD-E46B-6E20-C488-7ECC979E5E94}"/>
              </a:ext>
            </a:extLst>
          </p:cNvPr>
          <p:cNvCxnSpPr>
            <a:cxnSpLocks/>
          </p:cNvCxnSpPr>
          <p:nvPr/>
        </p:nvCxnSpPr>
        <p:spPr>
          <a:xfrm>
            <a:off x="612694" y="1169924"/>
            <a:ext cx="10977442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DC4FC504-09D2-83B7-2C85-5AF62DBED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Rockwell"/>
              </a:rPr>
              <a:t>Active storage</a:t>
            </a:r>
          </a:p>
          <a:p>
            <a:pPr lvl="1"/>
            <a:r>
              <a:rPr lang="en-US" dirty="0" err="1">
                <a:latin typeface="Rockwell"/>
              </a:rPr>
              <a:t>RoarCollab</a:t>
            </a:r>
            <a:r>
              <a:rPr lang="en-US" dirty="0">
                <a:latin typeface="Rockwell"/>
              </a:rPr>
              <a:t> (RC) </a:t>
            </a:r>
          </a:p>
          <a:p>
            <a:pPr lvl="2"/>
            <a:r>
              <a:rPr lang="en-US" sz="2400" dirty="0">
                <a:latin typeface="Rockwell"/>
              </a:rPr>
              <a:t>VAST – 8 PB (uncompressed) (/home /work /group)</a:t>
            </a:r>
          </a:p>
          <a:p>
            <a:pPr lvl="3"/>
            <a:r>
              <a:rPr lang="en-US" sz="2000" dirty="0">
                <a:latin typeface="Rockwell"/>
              </a:rPr>
              <a:t>Limited offsite backup available</a:t>
            </a:r>
          </a:p>
          <a:p>
            <a:pPr lvl="2"/>
            <a:r>
              <a:rPr lang="en-US" sz="2400" dirty="0">
                <a:latin typeface="Rockwell"/>
              </a:rPr>
              <a:t>IBM GPFS – 1.5 PB (/scratch)</a:t>
            </a:r>
          </a:p>
          <a:p>
            <a:r>
              <a:rPr lang="en-US" dirty="0">
                <a:latin typeface="Rockwell"/>
              </a:rPr>
              <a:t>Archive storage</a:t>
            </a:r>
          </a:p>
          <a:p>
            <a:pPr lvl="1"/>
            <a:r>
              <a:rPr lang="en-US" dirty="0">
                <a:latin typeface="Rockwell"/>
              </a:rPr>
              <a:t>Only accessible via Globus data transfer</a:t>
            </a:r>
            <a:endParaRPr lang="en-US" dirty="0">
              <a:latin typeface="Rockwell"/>
              <a:cs typeface="Calibri"/>
            </a:endParaRPr>
          </a:p>
          <a:p>
            <a:r>
              <a:rPr lang="en-US" dirty="0">
                <a:latin typeface="Rockwell"/>
                <a:cs typeface="Calibri"/>
              </a:rPr>
              <a:t>Research data cloud interface </a:t>
            </a:r>
            <a:r>
              <a:rPr lang="en-US" baseline="30000" dirty="0">
                <a:latin typeface="Rockwell"/>
                <a:cs typeface="Calibri"/>
              </a:rPr>
              <a:t>(beta)</a:t>
            </a:r>
          </a:p>
          <a:p>
            <a:pPr lvl="1"/>
            <a:r>
              <a:rPr lang="en-US" dirty="0">
                <a:latin typeface="Rockwell"/>
                <a:cs typeface="Calibri"/>
              </a:rPr>
              <a:t>Interface like Google Drive or MS OneDrive</a:t>
            </a:r>
          </a:p>
          <a:p>
            <a:endParaRPr lang="en-US" dirty="0">
              <a:latin typeface="Rockwell"/>
            </a:endParaRPr>
          </a:p>
        </p:txBody>
      </p:sp>
    </p:spTree>
    <p:extLst>
      <p:ext uri="{BB962C8B-B14F-4D97-AF65-F5344CB8AC3E}">
        <p14:creationId xmlns:p14="http://schemas.microsoft.com/office/powerpoint/2010/main" val="2453843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52FD8BC-1838-C1EF-F567-2CC3133ADC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7811558"/>
              </p:ext>
            </p:extLst>
          </p:nvPr>
        </p:nvGraphicFramePr>
        <p:xfrm>
          <a:off x="1725729" y="1261475"/>
          <a:ext cx="8737492" cy="554958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03192">
                  <a:extLst>
                    <a:ext uri="{9D8B030D-6E8A-4147-A177-3AD203B41FA5}">
                      <a16:colId xmlns:a16="http://schemas.microsoft.com/office/drawing/2014/main" val="1409820767"/>
                    </a:ext>
                  </a:extLst>
                </a:gridCol>
                <a:gridCol w="777642">
                  <a:extLst>
                    <a:ext uri="{9D8B030D-6E8A-4147-A177-3AD203B41FA5}">
                      <a16:colId xmlns:a16="http://schemas.microsoft.com/office/drawing/2014/main" val="3247304610"/>
                    </a:ext>
                  </a:extLst>
                </a:gridCol>
                <a:gridCol w="755480">
                  <a:extLst>
                    <a:ext uri="{9D8B030D-6E8A-4147-A177-3AD203B41FA5}">
                      <a16:colId xmlns:a16="http://schemas.microsoft.com/office/drawing/2014/main" val="79877253"/>
                    </a:ext>
                  </a:extLst>
                </a:gridCol>
                <a:gridCol w="1000146">
                  <a:extLst>
                    <a:ext uri="{9D8B030D-6E8A-4147-A177-3AD203B41FA5}">
                      <a16:colId xmlns:a16="http://schemas.microsoft.com/office/drawing/2014/main" val="3805148807"/>
                    </a:ext>
                  </a:extLst>
                </a:gridCol>
                <a:gridCol w="1342792">
                  <a:extLst>
                    <a:ext uri="{9D8B030D-6E8A-4147-A177-3AD203B41FA5}">
                      <a16:colId xmlns:a16="http://schemas.microsoft.com/office/drawing/2014/main" val="261906240"/>
                    </a:ext>
                  </a:extLst>
                </a:gridCol>
                <a:gridCol w="1672611">
                  <a:extLst>
                    <a:ext uri="{9D8B030D-6E8A-4147-A177-3AD203B41FA5}">
                      <a16:colId xmlns:a16="http://schemas.microsoft.com/office/drawing/2014/main" val="2331010186"/>
                    </a:ext>
                  </a:extLst>
                </a:gridCol>
                <a:gridCol w="1185629">
                  <a:extLst>
                    <a:ext uri="{9D8B030D-6E8A-4147-A177-3AD203B41FA5}">
                      <a16:colId xmlns:a16="http://schemas.microsoft.com/office/drawing/2014/main" val="2038044882"/>
                    </a:ext>
                  </a:extLst>
                </a:gridCol>
              </a:tblGrid>
              <a:tr h="40340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Resource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Count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Cores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Memory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(GB)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CPU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CPU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Family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Network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7815950"/>
                  </a:ext>
                </a:extLst>
              </a:tr>
              <a:tr h="40340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Basic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120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240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64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24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256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128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Gold 6430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E5-2650v4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sapphirerapids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broadwell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Ethernet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extLst>
                  <a:ext uri="{0D108BD9-81ED-4DB2-BD59-A6C34878D82A}">
                    <a16:rowId xmlns:a16="http://schemas.microsoft.com/office/drawing/2014/main" val="654434631"/>
                  </a:ext>
                </a:extLst>
              </a:tr>
              <a:tr h="720714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Standard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140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156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233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36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48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48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24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64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512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384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256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384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Gold 6342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Gold 6248R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E5-2680v3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EPYC 9354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icelake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cascadelake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haswell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AMD Genoa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 err="1">
                          <a:effectLst/>
                        </a:rPr>
                        <a:t>Infiniband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extLst>
                  <a:ext uri="{0D108BD9-81ED-4DB2-BD59-A6C34878D82A}">
                    <a16:rowId xmlns:a16="http://schemas.microsoft.com/office/drawing/2014/main" val="4231382922"/>
                  </a:ext>
                </a:extLst>
              </a:tr>
              <a:tr h="40340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GPU A100 (40GB)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38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48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384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Gold 6248R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cascadelake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Infiniband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extLst>
                  <a:ext uri="{0D108BD9-81ED-4DB2-BD59-A6C34878D82A}">
                    <a16:rowId xmlns:a16="http://schemas.microsoft.com/office/drawing/2014/main" val="333677238"/>
                  </a:ext>
                </a:extLst>
              </a:tr>
              <a:tr h="40340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GPU V100 (32GB)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2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24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512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E5-2680v3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haswell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Ethernet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extLst>
                  <a:ext uri="{0D108BD9-81ED-4DB2-BD59-A6C34878D82A}">
                    <a16:rowId xmlns:a16="http://schemas.microsoft.com/office/drawing/2014/main" val="1535575493"/>
                  </a:ext>
                </a:extLst>
              </a:tr>
              <a:tr h="40340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4xGPU V100 (32GB)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2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24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512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Gold 6132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skylake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Ethernet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extLst>
                  <a:ext uri="{0D108BD9-81ED-4DB2-BD59-A6C34878D82A}">
                    <a16:rowId xmlns:a16="http://schemas.microsoft.com/office/drawing/2014/main" val="2488206452"/>
                  </a:ext>
                </a:extLst>
              </a:tr>
              <a:tr h="40340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GPU A40 (48GB)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12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36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1024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Gold 6354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icelake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Ethernet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extLst>
                  <a:ext uri="{0D108BD9-81ED-4DB2-BD59-A6C34878D82A}">
                    <a16:rowId xmlns:a16="http://schemas.microsoft.com/office/drawing/2014/main" val="2500103901"/>
                  </a:ext>
                </a:extLst>
              </a:tr>
              <a:tr h="40340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GPU P100 (12 GB)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68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28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256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E5-2680v4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broadwell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Infiniband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Ethernet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extLst>
                  <a:ext uri="{0D108BD9-81ED-4DB2-BD59-A6C34878D82A}">
                    <a16:rowId xmlns:a16="http://schemas.microsoft.com/office/drawing/2014/main" val="2122496333"/>
                  </a:ext>
                </a:extLst>
              </a:tr>
              <a:tr h="40340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High Memory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25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2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48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56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1024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Gold 6342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E7-4830v4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icelake </a:t>
                      </a:r>
                      <a:br>
                        <a:rPr lang="en-US" sz="1700" b="0" u="none" strike="noStrike">
                          <a:effectLst/>
                        </a:rPr>
                      </a:br>
                      <a:r>
                        <a:rPr lang="en-US" sz="1700" b="0" u="none" strike="noStrike">
                          <a:effectLst/>
                        </a:rPr>
                        <a:t>broadwell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Infiniband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extLst>
                  <a:ext uri="{0D108BD9-81ED-4DB2-BD59-A6C34878D82A}">
                    <a16:rowId xmlns:a16="http://schemas.microsoft.com/office/drawing/2014/main" val="17886935"/>
                  </a:ext>
                </a:extLst>
              </a:tr>
              <a:tr h="403403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interactive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8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28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512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>
                          <a:effectLst/>
                        </a:rPr>
                        <a:t>E5-2680v4 </a:t>
                      </a:r>
                      <a:br>
                        <a:rPr lang="en-US" sz="1700" b="0" u="none" strike="noStrike" dirty="0">
                          <a:effectLst/>
                        </a:rPr>
                      </a:br>
                      <a:r>
                        <a:rPr lang="en-US" sz="1700" b="0" u="none" strike="noStrike" dirty="0">
                          <a:effectLst/>
                        </a:rPr>
                        <a:t>+ P100 GPU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>
                          <a:effectLst/>
                        </a:rPr>
                        <a:t>broadwell</a:t>
                      </a:r>
                      <a:endParaRPr lang="en-US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1700" b="0" u="none" strike="noStrike" dirty="0" err="1">
                          <a:effectLst/>
                        </a:rPr>
                        <a:t>Infiniband</a:t>
                      </a:r>
                      <a:r>
                        <a:rPr lang="en-US" sz="1700" b="0" u="none" strike="noStrike" dirty="0">
                          <a:effectLst/>
                        </a:rPr>
                        <a:t> </a:t>
                      </a:r>
                      <a:br>
                        <a:rPr lang="en-US" sz="1700" b="0" u="none" strike="noStrike" dirty="0">
                          <a:effectLst/>
                        </a:rPr>
                      </a:br>
                      <a:r>
                        <a:rPr lang="en-US" sz="1700" b="0" u="none" strike="noStrike" dirty="0">
                          <a:effectLst/>
                        </a:rPr>
                        <a:t>Ethernet</a:t>
                      </a:r>
                      <a:endParaRPr lang="en-US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51477" marR="51477" marT="25738" marB="25738" anchor="ctr"/>
                </a:tc>
                <a:extLst>
                  <a:ext uri="{0D108BD9-81ED-4DB2-BD59-A6C34878D82A}">
                    <a16:rowId xmlns:a16="http://schemas.microsoft.com/office/drawing/2014/main" val="3625941707"/>
                  </a:ext>
                </a:extLst>
              </a:tr>
            </a:tbl>
          </a:graphicData>
        </a:graphic>
      </p:graphicFrame>
      <p:sp>
        <p:nvSpPr>
          <p:cNvPr id="5" name="Title 3">
            <a:extLst>
              <a:ext uri="{FF2B5EF4-FFF2-40B4-BE49-F238E27FC236}">
                <a16:creationId xmlns:a16="http://schemas.microsoft.com/office/drawing/2014/main" id="{2D6A6B0E-12DA-441E-D575-FA4E83239432}"/>
              </a:ext>
            </a:extLst>
          </p:cNvPr>
          <p:cNvSpPr txBox="1">
            <a:spLocks/>
          </p:cNvSpPr>
          <p:nvPr/>
        </p:nvSpPr>
        <p:spPr>
          <a:xfrm>
            <a:off x="571710" y="236302"/>
            <a:ext cx="11330729" cy="1098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>
                <a:latin typeface="Rockwell"/>
              </a:rPr>
              <a:t>ICDS Roar Collab Compute Configurations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8A4C202-70E4-ED64-3C47-6591CE8DAD0D}"/>
              </a:ext>
            </a:extLst>
          </p:cNvPr>
          <p:cNvCxnSpPr>
            <a:cxnSpLocks/>
          </p:cNvCxnSpPr>
          <p:nvPr/>
        </p:nvCxnSpPr>
        <p:spPr>
          <a:xfrm>
            <a:off x="612694" y="1169924"/>
            <a:ext cx="10977442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9960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42306-1F19-3C52-D08A-BF727E904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67987387-3527-C610-EC2F-1B37F5AC8F93}"/>
              </a:ext>
            </a:extLst>
          </p:cNvPr>
          <p:cNvSpPr txBox="1">
            <a:spLocks/>
          </p:cNvSpPr>
          <p:nvPr/>
        </p:nvSpPr>
        <p:spPr>
          <a:xfrm>
            <a:off x="523483" y="284530"/>
            <a:ext cx="10515600" cy="1098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>
                <a:latin typeface="Rockwell"/>
              </a:rPr>
              <a:t>ICDS Reserved Allocation Model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D896900-04E2-C260-4B12-CE23332278D7}"/>
              </a:ext>
            </a:extLst>
          </p:cNvPr>
          <p:cNvCxnSpPr>
            <a:cxnSpLocks/>
          </p:cNvCxnSpPr>
          <p:nvPr/>
        </p:nvCxnSpPr>
        <p:spPr>
          <a:xfrm>
            <a:off x="612694" y="1169924"/>
            <a:ext cx="10977442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1CAB7EED-7C4A-84FC-CEEC-E1127E352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811" y="1414914"/>
            <a:ext cx="10289881" cy="5190640"/>
          </a:xfrm>
        </p:spPr>
        <p:txBody>
          <a:bodyPr>
            <a:normAutofit/>
          </a:bodyPr>
          <a:lstStyle/>
          <a:p>
            <a:r>
              <a:rPr lang="en-US" sz="2000" b="1" dirty="0">
                <a:latin typeface="Rockwell"/>
                <a:cs typeface="Calibri"/>
              </a:rPr>
              <a:t>Immediate Access to Resource</a:t>
            </a:r>
          </a:p>
          <a:p>
            <a:pPr lvl="1"/>
            <a:r>
              <a:rPr lang="en-US" sz="1700" dirty="0">
                <a:latin typeface="Rockwell"/>
                <a:cs typeface="Calibri"/>
              </a:rPr>
              <a:t>Good for Debugging and Interactive sessions.</a:t>
            </a:r>
          </a:p>
          <a:p>
            <a:endParaRPr lang="en-US" sz="1700" dirty="0">
              <a:latin typeface="Rockwell"/>
              <a:cs typeface="Calibri"/>
            </a:endParaRPr>
          </a:p>
          <a:p>
            <a:r>
              <a:rPr lang="en-US" sz="2000" b="1" dirty="0">
                <a:latin typeface="Rockwell"/>
                <a:cs typeface="Calibri"/>
              </a:rPr>
              <a:t>Simple Usage Model</a:t>
            </a:r>
          </a:p>
          <a:p>
            <a:pPr lvl="1"/>
            <a:r>
              <a:rPr lang="en-US" sz="1700" dirty="0">
                <a:latin typeface="Rockwell"/>
                <a:cs typeface="Calibri"/>
              </a:rPr>
              <a:t>Consistent monthly rate.</a:t>
            </a:r>
          </a:p>
          <a:p>
            <a:endParaRPr lang="en-US" sz="1700" dirty="0">
              <a:latin typeface="Rockwell"/>
              <a:cs typeface="Calibri"/>
            </a:endParaRPr>
          </a:p>
          <a:p>
            <a:r>
              <a:rPr lang="en-US" sz="2000" b="1" dirty="0">
                <a:latin typeface="Rockwell"/>
                <a:cs typeface="Calibri"/>
              </a:rPr>
              <a:t>Time Commitment</a:t>
            </a:r>
          </a:p>
          <a:p>
            <a:pPr lvl="1"/>
            <a:r>
              <a:rPr lang="en-US" sz="1700" dirty="0">
                <a:latin typeface="Rockwell"/>
                <a:cs typeface="Calibri"/>
              </a:rPr>
              <a:t>Have immediate access for one year or more.</a:t>
            </a:r>
          </a:p>
          <a:p>
            <a:endParaRPr lang="en-US" sz="1700" dirty="0">
              <a:latin typeface="Rockwell"/>
              <a:cs typeface="Calibri"/>
            </a:endParaRPr>
          </a:p>
          <a:p>
            <a:r>
              <a:rPr lang="en-US" sz="2000" b="1" dirty="0">
                <a:latin typeface="Rockwell"/>
                <a:cs typeface="Calibri"/>
              </a:rPr>
              <a:t>Ease of Administration</a:t>
            </a:r>
          </a:p>
          <a:p>
            <a:pPr lvl="1"/>
            <a:r>
              <a:rPr lang="en-US" sz="1700" dirty="0">
                <a:latin typeface="Rockwell"/>
                <a:cs typeface="Calibri"/>
              </a:rPr>
              <a:t>Resources connected to our storage, software stack, operationally and administratively maintained..</a:t>
            </a:r>
          </a:p>
        </p:txBody>
      </p:sp>
      <p:pic>
        <p:nvPicPr>
          <p:cNvPr id="6" name="Picture 5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278566CF-4D86-BAF0-246F-2A57504D81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63" t="6217" r="67257" b="68198"/>
          <a:stretch>
            <a:fillRect/>
          </a:stretch>
        </p:blipFill>
        <p:spPr>
          <a:xfrm>
            <a:off x="536324" y="1498459"/>
            <a:ext cx="787221" cy="685800"/>
          </a:xfrm>
          <a:prstGeom prst="rect">
            <a:avLst/>
          </a:prstGeom>
        </p:spPr>
      </p:pic>
      <p:pic>
        <p:nvPicPr>
          <p:cNvPr id="2" name="Picture 1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BAF3A6D6-C8B7-1B15-E2CB-FA612CAFA7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710" t="5766" r="42032" b="66487"/>
          <a:stretch>
            <a:fillRect/>
          </a:stretch>
        </p:blipFill>
        <p:spPr>
          <a:xfrm>
            <a:off x="536324" y="2829462"/>
            <a:ext cx="676894" cy="685800"/>
          </a:xfrm>
          <a:prstGeom prst="rect">
            <a:avLst/>
          </a:prstGeom>
        </p:spPr>
      </p:pic>
      <p:pic>
        <p:nvPicPr>
          <p:cNvPr id="8" name="Picture 7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E2035534-4B86-5FFA-8EC2-12B80A6D52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581" t="5992" r="16163" b="68201"/>
          <a:stretch>
            <a:fillRect/>
          </a:stretch>
        </p:blipFill>
        <p:spPr>
          <a:xfrm>
            <a:off x="536324" y="4120480"/>
            <a:ext cx="685800" cy="646303"/>
          </a:xfrm>
          <a:prstGeom prst="rect">
            <a:avLst/>
          </a:prstGeom>
        </p:spPr>
      </p:pic>
      <p:pic>
        <p:nvPicPr>
          <p:cNvPr id="9" name="Picture 8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07692A77-6A96-08D5-DAEA-2510A7159A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85" t="36631" r="66199" b="37481"/>
          <a:stretch>
            <a:fillRect/>
          </a:stretch>
        </p:blipFill>
        <p:spPr>
          <a:xfrm>
            <a:off x="536324" y="5425882"/>
            <a:ext cx="685800" cy="61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58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C4A06-EE74-7877-0173-5446820E74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927A86E1-1FD3-3803-DF91-F3C51E18D970}"/>
              </a:ext>
            </a:extLst>
          </p:cNvPr>
          <p:cNvSpPr txBox="1">
            <a:spLocks/>
          </p:cNvSpPr>
          <p:nvPr/>
        </p:nvSpPr>
        <p:spPr>
          <a:xfrm>
            <a:off x="523483" y="284530"/>
            <a:ext cx="10515600" cy="1098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>
                <a:latin typeface="Rockwell"/>
              </a:rPr>
              <a:t>ICDS Credit Model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4103BBA-3380-B41F-C196-61979C9B68E0}"/>
              </a:ext>
            </a:extLst>
          </p:cNvPr>
          <p:cNvCxnSpPr>
            <a:cxnSpLocks/>
          </p:cNvCxnSpPr>
          <p:nvPr/>
        </p:nvCxnSpPr>
        <p:spPr>
          <a:xfrm>
            <a:off x="612694" y="1169924"/>
            <a:ext cx="10977442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29D7CBDA-FEA7-3215-549C-0440B68FE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811" y="1414914"/>
            <a:ext cx="10289881" cy="5190640"/>
          </a:xfrm>
        </p:spPr>
        <p:txBody>
          <a:bodyPr>
            <a:normAutofit/>
          </a:bodyPr>
          <a:lstStyle/>
          <a:p>
            <a:r>
              <a:rPr lang="en-US" sz="2000" b="1">
                <a:latin typeface="Rockwell"/>
                <a:cs typeface="Calibri"/>
              </a:rPr>
              <a:t>Flexible Pay-Per-Use Access</a:t>
            </a:r>
          </a:p>
          <a:p>
            <a:pPr lvl="1"/>
            <a:r>
              <a:rPr lang="en-US" sz="1700">
                <a:latin typeface="Rockwell"/>
                <a:cs typeface="Calibri"/>
              </a:rPr>
              <a:t>Researchers can purchase compute credits to “spend” on individual jobs, allowing for flexible access to resources without long-term commitments.</a:t>
            </a:r>
          </a:p>
          <a:p>
            <a:endParaRPr lang="en-US" sz="1700">
              <a:latin typeface="Rockwell"/>
              <a:cs typeface="Calibri"/>
            </a:endParaRPr>
          </a:p>
          <a:p>
            <a:r>
              <a:rPr lang="en-US" sz="2000" b="1">
                <a:latin typeface="Rockwell"/>
                <a:cs typeface="Calibri"/>
              </a:rPr>
              <a:t>Cost Based on Usage</a:t>
            </a:r>
          </a:p>
          <a:p>
            <a:pPr lvl="1"/>
            <a:r>
              <a:rPr lang="en-US" sz="1700">
                <a:latin typeface="Rockwell"/>
                <a:cs typeface="Calibri"/>
              </a:rPr>
              <a:t>Credit costs are calculated based on the resources requested and job runtime—ideal for variable or short-term computing needs.</a:t>
            </a:r>
          </a:p>
          <a:p>
            <a:endParaRPr lang="en-US" sz="1700">
              <a:latin typeface="Rockwell"/>
              <a:cs typeface="Calibri"/>
            </a:endParaRPr>
          </a:p>
          <a:p>
            <a:r>
              <a:rPr lang="en-US" sz="2000" b="1">
                <a:latin typeface="Rockwell"/>
                <a:cs typeface="Calibri"/>
              </a:rPr>
              <a:t>No Time Commitment</a:t>
            </a:r>
          </a:p>
          <a:p>
            <a:pPr lvl="1"/>
            <a:r>
              <a:rPr lang="en-US" sz="1700">
                <a:latin typeface="Rockwell"/>
                <a:cs typeface="Calibri"/>
              </a:rPr>
              <a:t>Unlike Allocations, credit-based usage does not require a six-month or longer commitment, making it suitable for exploratory or bursty workflows.</a:t>
            </a:r>
          </a:p>
          <a:p>
            <a:endParaRPr lang="en-US" sz="1700">
              <a:latin typeface="Rockwell"/>
              <a:cs typeface="Calibri"/>
            </a:endParaRPr>
          </a:p>
          <a:p>
            <a:r>
              <a:rPr lang="en-US" sz="2000" b="1">
                <a:latin typeface="Rockwell"/>
                <a:cs typeface="Calibri"/>
              </a:rPr>
              <a:t>Access to Diverse Configurations</a:t>
            </a:r>
          </a:p>
          <a:p>
            <a:pPr lvl="1"/>
            <a:r>
              <a:rPr lang="en-US" sz="1700">
                <a:latin typeface="Rockwell"/>
                <a:cs typeface="Calibri"/>
              </a:rPr>
              <a:t>Users can access different compute configurations as needed, supporting a wide range of research demands.</a:t>
            </a:r>
          </a:p>
        </p:txBody>
      </p:sp>
      <p:pic>
        <p:nvPicPr>
          <p:cNvPr id="6" name="Picture 5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1C639980-3BA1-D381-7609-CCE0D43E8DC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163" t="6217" r="67257" b="68198"/>
          <a:stretch>
            <a:fillRect/>
          </a:stretch>
        </p:blipFill>
        <p:spPr>
          <a:xfrm>
            <a:off x="536324" y="1498459"/>
            <a:ext cx="787221" cy="685800"/>
          </a:xfrm>
          <a:prstGeom prst="rect">
            <a:avLst/>
          </a:prstGeom>
        </p:spPr>
      </p:pic>
      <p:pic>
        <p:nvPicPr>
          <p:cNvPr id="2" name="Picture 1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079B31F6-E714-7438-9C95-5A4026217F9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710" t="5766" r="42032" b="66487"/>
          <a:stretch>
            <a:fillRect/>
          </a:stretch>
        </p:blipFill>
        <p:spPr>
          <a:xfrm>
            <a:off x="536324" y="2829462"/>
            <a:ext cx="676894" cy="685800"/>
          </a:xfrm>
          <a:prstGeom prst="rect">
            <a:avLst/>
          </a:prstGeom>
        </p:spPr>
      </p:pic>
      <p:pic>
        <p:nvPicPr>
          <p:cNvPr id="8" name="Picture 7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D574156B-FD01-5AEA-1E10-4F71ACFA37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581" t="5992" r="16163" b="68201"/>
          <a:stretch>
            <a:fillRect/>
          </a:stretch>
        </p:blipFill>
        <p:spPr>
          <a:xfrm>
            <a:off x="536324" y="4120480"/>
            <a:ext cx="685800" cy="646303"/>
          </a:xfrm>
          <a:prstGeom prst="rect">
            <a:avLst/>
          </a:prstGeom>
        </p:spPr>
      </p:pic>
      <p:pic>
        <p:nvPicPr>
          <p:cNvPr id="9" name="Picture 8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A344506D-2C1E-CDB3-503C-6B7E6B90D7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85" t="36631" r="66199" b="37481"/>
          <a:stretch>
            <a:fillRect/>
          </a:stretch>
        </p:blipFill>
        <p:spPr>
          <a:xfrm>
            <a:off x="536324" y="5425882"/>
            <a:ext cx="685800" cy="61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200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9F805-CD18-74D2-3D5C-41A5C35E3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AD5B5945-659C-BB98-D711-5AAA41295D69}"/>
              </a:ext>
            </a:extLst>
          </p:cNvPr>
          <p:cNvSpPr txBox="1">
            <a:spLocks/>
          </p:cNvSpPr>
          <p:nvPr/>
        </p:nvSpPr>
        <p:spPr>
          <a:xfrm>
            <a:off x="523483" y="284530"/>
            <a:ext cx="10515600" cy="1098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>
                <a:latin typeface="Rockwell"/>
              </a:rPr>
              <a:t>ICDS Roar services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BAB65E-ED12-FD27-B6E3-DE86EB937448}"/>
              </a:ext>
            </a:extLst>
          </p:cNvPr>
          <p:cNvCxnSpPr>
            <a:cxnSpLocks/>
          </p:cNvCxnSpPr>
          <p:nvPr/>
        </p:nvCxnSpPr>
        <p:spPr>
          <a:xfrm>
            <a:off x="612694" y="1169924"/>
            <a:ext cx="10977442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23B306B-D35B-DB73-4727-6FEFD5B0D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Rockwell"/>
                <a:cs typeface="Calibri"/>
              </a:rPr>
              <a:t>Help desk</a:t>
            </a:r>
          </a:p>
          <a:p>
            <a:pPr lvl="1"/>
            <a:r>
              <a:rPr lang="en-US" dirty="0">
                <a:latin typeface="Rockwell"/>
                <a:cs typeface="Calibri"/>
              </a:rPr>
              <a:t>Full support for users</a:t>
            </a:r>
          </a:p>
          <a:p>
            <a:r>
              <a:rPr lang="en-US" dirty="0">
                <a:latin typeface="Rockwell"/>
              </a:rPr>
              <a:t>Software stack</a:t>
            </a:r>
          </a:p>
          <a:p>
            <a:pPr lvl="1"/>
            <a:r>
              <a:rPr lang="en-US" dirty="0">
                <a:latin typeface="Rockwell"/>
              </a:rPr>
              <a:t>Licensed applications</a:t>
            </a:r>
          </a:p>
          <a:p>
            <a:r>
              <a:rPr lang="en-US" dirty="0">
                <a:latin typeface="Rockwell"/>
              </a:rPr>
              <a:t>Custom solutions</a:t>
            </a:r>
          </a:p>
          <a:p>
            <a:pPr lvl="1"/>
            <a:r>
              <a:rPr lang="en-US" dirty="0">
                <a:latin typeface="Rockwell"/>
              </a:rPr>
              <a:t>Hosting services</a:t>
            </a:r>
          </a:p>
          <a:p>
            <a:r>
              <a:rPr lang="en-US" dirty="0">
                <a:latin typeface="Rockwell"/>
              </a:rPr>
              <a:t>Special projects</a:t>
            </a:r>
          </a:p>
          <a:p>
            <a:pPr lvl="1"/>
            <a:r>
              <a:rPr lang="en-US" dirty="0">
                <a:latin typeface="Rockwell"/>
              </a:rPr>
              <a:t>Tailored to research project needs</a:t>
            </a:r>
          </a:p>
          <a:p>
            <a:pPr lvl="1"/>
            <a:r>
              <a:rPr lang="en-US" dirty="0">
                <a:latin typeface="Rockwell"/>
              </a:rPr>
              <a:t>Research collaborations</a:t>
            </a:r>
          </a:p>
          <a:p>
            <a:r>
              <a:rPr lang="en-US" dirty="0">
                <a:latin typeface="Rockwell"/>
              </a:rPr>
              <a:t>RISE – PhD-level software engineers </a:t>
            </a:r>
          </a:p>
        </p:txBody>
      </p:sp>
    </p:spTree>
    <p:extLst>
      <p:ext uri="{BB962C8B-B14F-4D97-AF65-F5344CB8AC3E}">
        <p14:creationId xmlns:p14="http://schemas.microsoft.com/office/powerpoint/2010/main" val="1399781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FE6F27-2A00-4505-005F-92E19B2DA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E82D0BB6-0461-FE06-48DA-436DA67F1D2B}"/>
              </a:ext>
            </a:extLst>
          </p:cNvPr>
          <p:cNvSpPr txBox="1">
            <a:spLocks/>
          </p:cNvSpPr>
          <p:nvPr/>
        </p:nvSpPr>
        <p:spPr>
          <a:xfrm>
            <a:off x="523483" y="284530"/>
            <a:ext cx="10515600" cy="1098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>
                <a:latin typeface="Rockwell"/>
              </a:rPr>
              <a:t>ICDS Notes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D443660-E3FD-3EA1-A9CB-E7F48AEE856D}"/>
              </a:ext>
            </a:extLst>
          </p:cNvPr>
          <p:cNvCxnSpPr>
            <a:cxnSpLocks/>
          </p:cNvCxnSpPr>
          <p:nvPr/>
        </p:nvCxnSpPr>
        <p:spPr>
          <a:xfrm>
            <a:off x="612694" y="1169924"/>
            <a:ext cx="10977442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B48F3582-3E38-2A2C-E02A-263B90BFF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3895" y="1382830"/>
            <a:ext cx="10106749" cy="5277459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>
                <a:latin typeface="Rockwell"/>
                <a:cs typeface="Calibri"/>
              </a:rPr>
              <a:t>Hybrid Option Available</a:t>
            </a:r>
          </a:p>
          <a:p>
            <a:pPr lvl="1"/>
            <a:r>
              <a:rPr lang="en-US" dirty="0">
                <a:latin typeface="Rockwell"/>
                <a:cs typeface="Calibri"/>
              </a:rPr>
              <a:t>Combine a base Allocation with credits to cover cyclical or temporary needs, such as bug fixes or peak workloads.</a:t>
            </a:r>
          </a:p>
          <a:p>
            <a:endParaRPr lang="en-US" dirty="0">
              <a:latin typeface="Rockwell"/>
              <a:cs typeface="Calibri"/>
            </a:endParaRPr>
          </a:p>
          <a:p>
            <a:r>
              <a:rPr lang="en-US" b="1" dirty="0">
                <a:latin typeface="Rockwell"/>
                <a:cs typeface="Calibri"/>
              </a:rPr>
              <a:t>Tools for Estimating Needs</a:t>
            </a:r>
          </a:p>
          <a:p>
            <a:pPr lvl="1"/>
            <a:r>
              <a:rPr lang="en-US" dirty="0">
                <a:latin typeface="Rockwell"/>
                <a:cs typeface="Calibri"/>
              </a:rPr>
              <a:t>ICDS provides command-line utilities (</a:t>
            </a:r>
            <a:r>
              <a:rPr lang="en-US" b="1" dirty="0" err="1">
                <a:latin typeface="Rockwell"/>
                <a:cs typeface="Calibri"/>
              </a:rPr>
              <a:t>credit_estimate</a:t>
            </a:r>
            <a:r>
              <a:rPr lang="en-US" dirty="0">
                <a:latin typeface="Rockwell"/>
                <a:cs typeface="Calibri"/>
              </a:rPr>
              <a:t> and </a:t>
            </a:r>
            <a:r>
              <a:rPr lang="en-US" b="1" dirty="0" err="1">
                <a:latin typeface="Rockwell"/>
                <a:cs typeface="Calibri"/>
              </a:rPr>
              <a:t>job_estimat</a:t>
            </a:r>
            <a:r>
              <a:rPr lang="en-US" dirty="0" err="1">
                <a:latin typeface="Rockwell"/>
                <a:cs typeface="Calibri"/>
              </a:rPr>
              <a:t>e</a:t>
            </a:r>
            <a:r>
              <a:rPr lang="en-US" dirty="0">
                <a:latin typeface="Rockwell"/>
                <a:cs typeface="Calibri"/>
              </a:rPr>
              <a:t>) to help users calculate credit requirements based on actual or planned usage.</a:t>
            </a:r>
          </a:p>
          <a:p>
            <a:pPr lvl="1"/>
            <a:endParaRPr lang="en-US" dirty="0">
              <a:latin typeface="Rockwell"/>
              <a:cs typeface="Calibri"/>
            </a:endParaRPr>
          </a:p>
          <a:p>
            <a:r>
              <a:rPr lang="en-US" b="1" dirty="0">
                <a:latin typeface="Rockwell"/>
                <a:cs typeface="Calibri"/>
              </a:rPr>
              <a:t>Interactive Cost Estimation</a:t>
            </a:r>
          </a:p>
          <a:p>
            <a:pPr lvl="1"/>
            <a:r>
              <a:rPr lang="en-US" dirty="0">
                <a:latin typeface="Rockwell"/>
                <a:cs typeface="Calibri"/>
              </a:rPr>
              <a:t>A worksheet is available to help users estimate monthly compute costs and explore different configurations within budget constraints.</a:t>
            </a:r>
          </a:p>
          <a:p>
            <a:endParaRPr lang="en-US" dirty="0">
              <a:latin typeface="Rockwell"/>
              <a:cs typeface="Calibri"/>
            </a:endParaRPr>
          </a:p>
          <a:p>
            <a:r>
              <a:rPr lang="en-US" b="1" dirty="0">
                <a:latin typeface="Rockwell"/>
                <a:cs typeface="Calibri"/>
              </a:rPr>
              <a:t>Lower Pricing Structure</a:t>
            </a:r>
          </a:p>
          <a:p>
            <a:pPr lvl="1"/>
            <a:r>
              <a:rPr lang="en-US" dirty="0">
                <a:latin typeface="Rockwell"/>
                <a:cs typeface="Calibri"/>
              </a:rPr>
              <a:t>Thanks to OSVPR funding, ICDS offers reduced pricing for compute and storage resources, making credit-based access more affordable.</a:t>
            </a:r>
          </a:p>
          <a:p>
            <a:endParaRPr lang="en-US" dirty="0">
              <a:latin typeface="Rockwell"/>
              <a:cs typeface="Calibri"/>
            </a:endParaRPr>
          </a:p>
          <a:p>
            <a:r>
              <a:rPr lang="en-US" b="1" dirty="0">
                <a:latin typeface="Rockwell"/>
                <a:cs typeface="Calibri"/>
              </a:rPr>
              <a:t>Self-Service Purchasing via iLab</a:t>
            </a:r>
          </a:p>
          <a:p>
            <a:pPr lvl="1"/>
            <a:r>
              <a:rPr lang="en-US" dirty="0">
                <a:latin typeface="Rockwell"/>
                <a:cs typeface="Calibri"/>
              </a:rPr>
              <a:t>Users with service accounts can purchase credits directly through iLab, with an illustrated tutorial available for guidance.</a:t>
            </a:r>
          </a:p>
        </p:txBody>
      </p:sp>
      <p:pic>
        <p:nvPicPr>
          <p:cNvPr id="10" name="Picture 9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5218B735-8558-F08A-14B1-542716E371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682" t="37286" r="40967" b="38915"/>
          <a:stretch>
            <a:fillRect/>
          </a:stretch>
        </p:blipFill>
        <p:spPr>
          <a:xfrm>
            <a:off x="601356" y="1382830"/>
            <a:ext cx="685800" cy="592931"/>
          </a:xfrm>
          <a:prstGeom prst="rect">
            <a:avLst/>
          </a:prstGeom>
        </p:spPr>
      </p:pic>
      <p:pic>
        <p:nvPicPr>
          <p:cNvPr id="11" name="Picture 10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210E4946-561A-DA6A-E9F3-A93C707BC8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445" t="37006" r="14750" b="38198"/>
          <a:stretch>
            <a:fillRect/>
          </a:stretch>
        </p:blipFill>
        <p:spPr>
          <a:xfrm>
            <a:off x="601356" y="2501661"/>
            <a:ext cx="685800" cy="572400"/>
          </a:xfrm>
          <a:prstGeom prst="rect">
            <a:avLst/>
          </a:prstGeom>
        </p:spPr>
      </p:pic>
      <p:pic>
        <p:nvPicPr>
          <p:cNvPr id="12" name="Picture 11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AFFF5E0F-BA7D-E25C-30F1-B81ABF4258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460" t="66012" r="65616" b="6604"/>
          <a:stretch>
            <a:fillRect/>
          </a:stretch>
        </p:blipFill>
        <p:spPr>
          <a:xfrm>
            <a:off x="601356" y="3514439"/>
            <a:ext cx="685800" cy="661554"/>
          </a:xfrm>
          <a:prstGeom prst="rect">
            <a:avLst/>
          </a:prstGeom>
        </p:spPr>
      </p:pic>
      <p:pic>
        <p:nvPicPr>
          <p:cNvPr id="2" name="Picture 1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13638726-C052-BDB0-93F1-815EDB6DF61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1117" t="66714" r="41027" b="6970"/>
          <a:stretch>
            <a:fillRect/>
          </a:stretch>
        </p:blipFill>
        <p:spPr>
          <a:xfrm>
            <a:off x="601356" y="4651052"/>
            <a:ext cx="685800" cy="673821"/>
          </a:xfrm>
          <a:prstGeom prst="rect">
            <a:avLst/>
          </a:prstGeom>
        </p:spPr>
      </p:pic>
      <p:pic>
        <p:nvPicPr>
          <p:cNvPr id="5" name="Picture 4" descr="A set of icons of a business&#10;&#10;AI-generated content may be incorrect.">
            <a:extLst>
              <a:ext uri="{FF2B5EF4-FFF2-40B4-BE49-F238E27FC236}">
                <a16:creationId xmlns:a16="http://schemas.microsoft.com/office/drawing/2014/main" id="{EDF135C9-5E34-FE14-383F-5560D68B1B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147" t="67416" r="15374" b="7672"/>
          <a:stretch>
            <a:fillRect/>
          </a:stretch>
        </p:blipFill>
        <p:spPr>
          <a:xfrm>
            <a:off x="601356" y="5688076"/>
            <a:ext cx="685800" cy="61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500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43CC197C4EA6429DB8706FA366B0A9" ma:contentTypeVersion="19" ma:contentTypeDescription="Create a new document." ma:contentTypeScope="" ma:versionID="d5096198bce1022e771e8ba2595113c6">
  <xsd:schema xmlns:xsd="http://www.w3.org/2001/XMLSchema" xmlns:xs="http://www.w3.org/2001/XMLSchema" xmlns:p="http://schemas.microsoft.com/office/2006/metadata/properties" xmlns:ns2="4b28dc4c-da69-43c9-a1ff-3a3813db799e" xmlns:ns3="23ad9178-ade2-434f-a880-cfaf139256ed" targetNamespace="http://schemas.microsoft.com/office/2006/metadata/properties" ma:root="true" ma:fieldsID="55396a48de6e5eee72cbe2608688a26c" ns2:_="" ns3:_="">
    <xsd:import namespace="4b28dc4c-da69-43c9-a1ff-3a3813db799e"/>
    <xsd:import namespace="23ad9178-ade2-434f-a880-cfaf139256ed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  <xsd:element ref="ns3:MediaServiceSearchProperties" minOccurs="0"/>
                <xsd:element ref="ns3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28dc4c-da69-43c9-a1ff-3a3813db79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29fa0b2-f208-4888-bfa7-22e3ad9dd3e2}" ma:internalName="TaxCatchAll" ma:showField="CatchAllData" ma:web="4b28dc4c-da69-43c9-a1ff-3a3813db799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ad9178-ade2-434f-a880-cfaf139256e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28b28469-8996-4088-bd89-44d87d6385e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6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3ad9178-ade2-434f-a880-cfaf139256ed">
      <Terms xmlns="http://schemas.microsoft.com/office/infopath/2007/PartnerControls"/>
    </lcf76f155ced4ddcb4097134ff3c332f>
    <TaxCatchAll xmlns="4b28dc4c-da69-43c9-a1ff-3a3813db799e" xsi:nil="true"/>
  </documentManagement>
</p:properties>
</file>

<file path=customXml/itemProps1.xml><?xml version="1.0" encoding="utf-8"?>
<ds:datastoreItem xmlns:ds="http://schemas.openxmlformats.org/officeDocument/2006/customXml" ds:itemID="{E325D697-F743-4E52-8DE9-BB008578E3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1A884AB-1535-456E-9332-248F8F8CA6F4}">
  <ds:schemaRefs>
    <ds:schemaRef ds:uri="23ad9178-ade2-434f-a880-cfaf139256ed"/>
    <ds:schemaRef ds:uri="4b28dc4c-da69-43c9-a1ff-3a3813db799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9FAD84A-55BD-4AD7-83CA-41EA36CD800C}">
  <ds:schemaRefs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www.w3.org/XML/1998/namespace"/>
    <ds:schemaRef ds:uri="http://purl.org/dc/elements/1.1/"/>
    <ds:schemaRef ds:uri="http://purl.org/dc/terms/"/>
    <ds:schemaRef ds:uri="23ad9178-ade2-434f-a880-cfaf139256ed"/>
    <ds:schemaRef ds:uri="http://schemas.microsoft.com/office/2006/documentManagement/types"/>
    <ds:schemaRef ds:uri="4b28dc4c-da69-43c9-a1ff-3a3813db799e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1062</Words>
  <Application>Microsoft Office PowerPoint</Application>
  <PresentationFormat>Widescreen</PresentationFormat>
  <Paragraphs>168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Rockwell</vt:lpstr>
      <vt:lpstr>Office Theme</vt:lpstr>
      <vt:lpstr>ICDS Roar research computing and data facility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Amritkar, Amit</dc:creator>
  <cp:lastModifiedBy>Figurelle, Wayne</cp:lastModifiedBy>
  <cp:revision>2</cp:revision>
  <dcterms:created xsi:type="dcterms:W3CDTF">2024-08-15T18:40:02Z</dcterms:created>
  <dcterms:modified xsi:type="dcterms:W3CDTF">2025-08-13T11:21:13Z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0x010100E843CC197C4EA6429DB8706FA366B0A9</vt:lpwstr>
  </property>
  <property fmtid="{D5CDD505-2E9C-101B-9397-08002B2CF9AE}" pid="3" name="MediaServiceImageTags">
    <vt:lpwstr/>
  </property>
</Properties>
</file>

<file path=docProps/thumbnail.jpeg>
</file>